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77" r:id="rId9"/>
    <p:sldId id="287" r:id="rId10"/>
    <p:sldId id="266" r:id="rId11"/>
    <p:sldId id="281" r:id="rId12"/>
    <p:sldId id="28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3" r:id="rId21"/>
    <p:sldId id="284" r:id="rId22"/>
    <p:sldId id="275" r:id="rId23"/>
    <p:sldId id="288" r:id="rId24"/>
    <p:sldId id="276" r:id="rId25"/>
    <p:sldId id="286" r:id="rId26"/>
    <p:sldId id="285" r:id="rId27"/>
  </p:sldIdLst>
  <p:sldSz cx="6858000" cy="5143500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pos="324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90" y="72"/>
      </p:cViewPr>
      <p:guideLst>
        <p:guide orient="horz" pos="1620"/>
        <p:guide pos="21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564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065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7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759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8237f2e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8237f2e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52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92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6858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71525" y="1352554"/>
            <a:ext cx="5314950" cy="136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71525" y="2724151"/>
            <a:ext cx="53149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449128" y="3235746"/>
            <a:ext cx="1637348" cy="28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771525" y="3242884"/>
            <a:ext cx="36004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4543425" y="10731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385762" y="1143000"/>
            <a:ext cx="386619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4421946" y="563431"/>
            <a:ext cx="2050292" cy="4100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157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85762" y="2343150"/>
            <a:ext cx="3866198" cy="232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385749" y="3523021"/>
            <a:ext cx="6087395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>
            <a:spLocks noGrp="1"/>
          </p:cNvSpPr>
          <p:nvPr>
            <p:ph type="pic" idx="2"/>
          </p:nvPr>
        </p:nvSpPr>
        <p:spPr>
          <a:xfrm>
            <a:off x="383471" y="706081"/>
            <a:ext cx="6087285" cy="260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157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385763" y="4137538"/>
            <a:ext cx="6086475" cy="52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6858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385763" y="565150"/>
            <a:ext cx="6086475" cy="21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576263" y="2736850"/>
            <a:ext cx="5698415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395629" y="285750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85763" y="284956"/>
            <a:ext cx="39327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110130" y="285750"/>
            <a:ext cx="36210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6858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576263" y="565151"/>
            <a:ext cx="5710238" cy="195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33424" y="2524168"/>
            <a:ext cx="5395914" cy="33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2"/>
          </p:nvPr>
        </p:nvSpPr>
        <p:spPr>
          <a:xfrm>
            <a:off x="576263" y="2969898"/>
            <a:ext cx="5710238" cy="50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4395629" y="285750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385763" y="284956"/>
            <a:ext cx="39327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6110130" y="285750"/>
            <a:ext cx="36210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7" name="Google Shape;97;p14"/>
          <p:cNvSpPr txBox="1"/>
          <p:nvPr/>
        </p:nvSpPr>
        <p:spPr>
          <a:xfrm>
            <a:off x="267891" y="700088"/>
            <a:ext cx="3429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050"/>
          </a:p>
        </p:txBody>
      </p:sp>
      <p:sp>
        <p:nvSpPr>
          <p:cNvPr id="98" name="Google Shape;98;p14"/>
          <p:cNvSpPr txBox="1"/>
          <p:nvPr/>
        </p:nvSpPr>
        <p:spPr>
          <a:xfrm>
            <a:off x="6178630" y="2025968"/>
            <a:ext cx="3429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31" tIns="25706" rIns="51431" bIns="25706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05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6858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576278" y="843526"/>
            <a:ext cx="5707230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576263" y="2736237"/>
            <a:ext cx="5706368" cy="74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4395629" y="2841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385763" y="284163"/>
            <a:ext cx="39327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6110130" y="285750"/>
            <a:ext cx="36210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628776" y="571500"/>
            <a:ext cx="4843462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385763" y="1651560"/>
            <a:ext cx="1944243" cy="46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2"/>
          </p:nvPr>
        </p:nvSpPr>
        <p:spPr>
          <a:xfrm>
            <a:off x="385762" y="2178425"/>
            <a:ext cx="1944243" cy="248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3"/>
          </p:nvPr>
        </p:nvSpPr>
        <p:spPr>
          <a:xfrm>
            <a:off x="2457450" y="1650999"/>
            <a:ext cx="1944243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4"/>
          </p:nvPr>
        </p:nvSpPr>
        <p:spPr>
          <a:xfrm>
            <a:off x="2456358" y="2178050"/>
            <a:ext cx="1944243" cy="248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5"/>
          </p:nvPr>
        </p:nvSpPr>
        <p:spPr>
          <a:xfrm>
            <a:off x="4529138" y="1644650"/>
            <a:ext cx="1944243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6"/>
          </p:nvPr>
        </p:nvSpPr>
        <p:spPr>
          <a:xfrm>
            <a:off x="4529138" y="2178425"/>
            <a:ext cx="1944243" cy="248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628776" y="571500"/>
            <a:ext cx="4843462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387348" y="3143250"/>
            <a:ext cx="1941515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pic" idx="2"/>
          </p:nvPr>
        </p:nvSpPr>
        <p:spPr>
          <a:xfrm>
            <a:off x="387348" y="1771650"/>
            <a:ext cx="1941515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387348" y="3655324"/>
            <a:ext cx="1941515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4"/>
          </p:nvPr>
        </p:nvSpPr>
        <p:spPr>
          <a:xfrm>
            <a:off x="2460524" y="3143250"/>
            <a:ext cx="1940026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23" name="Google Shape;123;p17"/>
          <p:cNvSpPr>
            <a:spLocks noGrp="1"/>
          </p:cNvSpPr>
          <p:nvPr>
            <p:ph type="pic" idx="5"/>
          </p:nvPr>
        </p:nvSpPr>
        <p:spPr>
          <a:xfrm>
            <a:off x="2460523" y="1771650"/>
            <a:ext cx="1940027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6"/>
          </p:nvPr>
        </p:nvSpPr>
        <p:spPr>
          <a:xfrm>
            <a:off x="2460525" y="3655324"/>
            <a:ext cx="1940026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7"/>
          </p:nvPr>
        </p:nvSpPr>
        <p:spPr>
          <a:xfrm>
            <a:off x="4527974" y="3143250"/>
            <a:ext cx="1944264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26" name="Google Shape;126;p17"/>
          <p:cNvSpPr>
            <a:spLocks noGrp="1"/>
          </p:cNvSpPr>
          <p:nvPr>
            <p:ph type="pic" idx="8"/>
          </p:nvPr>
        </p:nvSpPr>
        <p:spPr>
          <a:xfrm>
            <a:off x="4528044" y="1771650"/>
            <a:ext cx="1939432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9"/>
          </p:nvPr>
        </p:nvSpPr>
        <p:spPr>
          <a:xfrm>
            <a:off x="4527974" y="3655322"/>
            <a:ext cx="1942001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506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1628775" y="573281"/>
            <a:ext cx="4843463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1919953" y="111730"/>
            <a:ext cx="3018094" cy="608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6858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 rot="5400000">
            <a:off x="4429919" y="1443831"/>
            <a:ext cx="2927350" cy="115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 rot="5400000">
            <a:off x="1420019" y="-284957"/>
            <a:ext cx="2927350" cy="461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dt" idx="10"/>
          </p:nvPr>
        </p:nvSpPr>
        <p:spPr>
          <a:xfrm>
            <a:off x="4395629" y="284956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ftr" idx="11"/>
          </p:nvPr>
        </p:nvSpPr>
        <p:spPr>
          <a:xfrm>
            <a:off x="385763" y="285750"/>
            <a:ext cx="39327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6110130" y="285750"/>
            <a:ext cx="36210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5717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marL="685800" lvl="1" indent="-23812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028700" lvl="2" indent="-23812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marL="1371600" lvl="3" indent="-23812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marL="1714500" lvl="4" indent="-23812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marL="2057400" lvl="5" indent="-23812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2400300" lvl="6" indent="-23812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2743200" lvl="7" indent="-23812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3086100" lvl="8" indent="-238125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628775" y="573281"/>
            <a:ext cx="4843463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5763" y="1645920"/>
            <a:ext cx="6086475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6858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85764" y="565151"/>
            <a:ext cx="6086474" cy="210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sz="22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576262" y="2731294"/>
            <a:ext cx="5900738" cy="71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  <a:defRPr sz="1238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>
                <a:solidFill>
                  <a:schemeClr val="lt1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>
                <a:solidFill>
                  <a:schemeClr val="lt1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>
                <a:solidFill>
                  <a:schemeClr val="lt1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>
                <a:solidFill>
                  <a:schemeClr val="lt1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>
                <a:solidFill>
                  <a:schemeClr val="lt1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>
                <a:solidFill>
                  <a:schemeClr val="lt1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>
                <a:solidFill>
                  <a:schemeClr val="lt1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395629" y="285750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85763" y="285752"/>
            <a:ext cx="3932714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110130" y="285750"/>
            <a:ext cx="36210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628775" y="573281"/>
            <a:ext cx="4843463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85763" y="1645920"/>
            <a:ext cx="3000375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3471863" y="1645920"/>
            <a:ext cx="3000375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628775" y="571500"/>
            <a:ext cx="4843463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514356" y="1637852"/>
            <a:ext cx="2857495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575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385764" y="2349500"/>
            <a:ext cx="2987873" cy="231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3600450" y="1637852"/>
            <a:ext cx="287178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575" b="0">
                <a:solidFill>
                  <a:schemeClr val="lt1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3471863" y="2349500"/>
            <a:ext cx="3000375" cy="231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1628775" y="573281"/>
            <a:ext cx="4843463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85763" y="1143000"/>
            <a:ext cx="2314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2810015" y="560070"/>
            <a:ext cx="3662223" cy="410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385763" y="2343150"/>
            <a:ext cx="2314575" cy="232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C0-HD-TOP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6858000" cy="10810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628775" y="573281"/>
            <a:ext cx="4843463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sz="3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85763" y="1645920"/>
            <a:ext cx="6086475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33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834890" y="4767263"/>
            <a:ext cx="16373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85763" y="4766884"/>
            <a:ext cx="43719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4929188" y="285750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59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>
            <a:off x="1258807" y="993631"/>
            <a:ext cx="4423025" cy="18422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/>
            <a:r>
              <a:rPr lang="en" sz="4050" b="1" dirty="0">
                <a:solidFill>
                  <a:srgbClr val="FF0000"/>
                </a:solidFill>
                <a:effectLst>
                  <a:outerShdw dist="50800" dir="5400000" sx="99000" sy="99000" algn="ctr" rotWithShape="0">
                    <a:srgbClr val="FFFF00"/>
                  </a:outerShdw>
                </a:effectLst>
              </a:rPr>
              <a:t>ISS Capstone Project</a:t>
            </a:r>
            <a:br>
              <a:rPr lang="en" sz="4050" b="1" dirty="0">
                <a:solidFill>
                  <a:srgbClr val="FF0000"/>
                </a:solidFill>
                <a:effectLst>
                  <a:outerShdw dist="50800" dir="5400000" sx="99000" sy="99000" algn="ctr" rotWithShape="0">
                    <a:srgbClr val="FFFF00"/>
                  </a:outerShdw>
                </a:effectLst>
              </a:rPr>
            </a:br>
            <a:r>
              <a:rPr lang="en" sz="4050" b="1" dirty="0">
                <a:solidFill>
                  <a:srgbClr val="FF0000"/>
                </a:solidFill>
                <a:effectLst>
                  <a:outerShdw dist="50800" dir="5400000" sx="99000" sy="99000" algn="ctr" rotWithShape="0">
                    <a:srgbClr val="FFFF00"/>
                  </a:outerShdw>
                </a:effectLst>
              </a:rPr>
              <a:t>ICS Security</a:t>
            </a:r>
            <a:endParaRPr sz="4050" b="1" dirty="0">
              <a:solidFill>
                <a:srgbClr val="FF0000"/>
              </a:solidFill>
              <a:effectLst>
                <a:outerShdw dist="50800" dir="5400000" sx="99000" sy="99000" algn="ctr" rotWithShape="0">
                  <a:srgbClr val="FFFF00"/>
                </a:outerShdw>
              </a:effectLst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1258807" y="3206174"/>
            <a:ext cx="4410675" cy="89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 algn="ctr">
              <a:spcBef>
                <a:spcPts val="0"/>
              </a:spcBef>
            </a:pPr>
            <a:r>
              <a:rPr lang="en" sz="2700" b="1" dirty="0">
                <a:solidFill>
                  <a:srgbClr val="FFFF00"/>
                </a:solidFill>
              </a:rPr>
              <a:t>By: Ahmed, Deep, Mike and Azzan</a:t>
            </a:r>
            <a:endParaRPr sz="27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145453" y="202567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/>
              <a:t>Need for Security in SCADA over </a:t>
            </a:r>
            <a:r>
              <a:rPr lang="en" b="1" dirty="0" smtClean="0"/>
              <a:t>Modbus </a:t>
            </a:r>
            <a:endParaRPr b="1" dirty="0"/>
          </a:p>
        </p:txBody>
      </p:sp>
      <p:pic>
        <p:nvPicPr>
          <p:cNvPr id="5" name="Picture 4"/>
          <p:cNvPicPr/>
          <p:nvPr/>
        </p:nvPicPr>
        <p:blipFill>
          <a:blip r:embed="rId3">
            <a:lum bright="-18000" contras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3" y="1272335"/>
            <a:ext cx="6598247" cy="35713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2609932" y="3197288"/>
            <a:ext cx="613124" cy="611131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8" name="Oval 7"/>
          <p:cNvSpPr/>
          <p:nvPr/>
        </p:nvSpPr>
        <p:spPr>
          <a:xfrm>
            <a:off x="3711246" y="3535575"/>
            <a:ext cx="613124" cy="611131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9" name="Oval 8"/>
          <p:cNvSpPr/>
          <p:nvPr/>
        </p:nvSpPr>
        <p:spPr>
          <a:xfrm>
            <a:off x="484688" y="2428798"/>
            <a:ext cx="613124" cy="611131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10" name="Oval 9"/>
          <p:cNvSpPr/>
          <p:nvPr/>
        </p:nvSpPr>
        <p:spPr>
          <a:xfrm>
            <a:off x="5425685" y="3058026"/>
            <a:ext cx="1203715" cy="973647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2" name="TextBox 1"/>
          <p:cNvSpPr txBox="1"/>
          <p:nvPr/>
        </p:nvSpPr>
        <p:spPr>
          <a:xfrm>
            <a:off x="2775459" y="1272335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Field Office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70609" y="1800899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Head Office</a:t>
            </a:r>
            <a:endParaRPr lang="en-C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989" y="329873"/>
            <a:ext cx="6390450" cy="429525"/>
          </a:xfrm>
        </p:spPr>
        <p:txBody>
          <a:bodyPr/>
          <a:lstStyle/>
          <a:p>
            <a:pPr algn="l"/>
            <a:r>
              <a:rPr lang="en-CA" b="1" dirty="0" smtClean="0"/>
              <a:t>Prevent Attacks!</a:t>
            </a:r>
            <a:endParaRPr lang="en-CA" b="1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8" y="915262"/>
            <a:ext cx="6622493" cy="3926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66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56" y="150190"/>
            <a:ext cx="6390450" cy="857728"/>
          </a:xfrm>
        </p:spPr>
        <p:txBody>
          <a:bodyPr/>
          <a:lstStyle/>
          <a:p>
            <a:pPr algn="l"/>
            <a:r>
              <a:rPr lang="en-CA" b="1" dirty="0" smtClean="0"/>
              <a:t>Network Isolation in </a:t>
            </a:r>
            <a:r>
              <a:rPr lang="en-CA" b="1" dirty="0" smtClean="0"/>
              <a:t>ICS</a:t>
            </a:r>
            <a:br>
              <a:rPr lang="en-CA" b="1" dirty="0" smtClean="0"/>
            </a:br>
            <a:r>
              <a:rPr lang="en-CA" b="1" dirty="0" smtClean="0"/>
              <a:t>One </a:t>
            </a:r>
            <a:r>
              <a:rPr lang="en-CA" b="1" dirty="0" smtClean="0"/>
              <a:t>Way Devices</a:t>
            </a:r>
            <a:endParaRPr lang="en-CA" b="1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7"/>
          <a:stretch/>
        </p:blipFill>
        <p:spPr bwMode="auto">
          <a:xfrm>
            <a:off x="166056" y="1096704"/>
            <a:ext cx="6525689" cy="34129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/>
          <p:cNvSpPr/>
          <p:nvPr/>
        </p:nvSpPr>
        <p:spPr>
          <a:xfrm>
            <a:off x="3899914" y="2246793"/>
            <a:ext cx="613124" cy="611131"/>
          </a:xfrm>
          <a:prstGeom prst="ellipse">
            <a:avLst/>
          </a:prstGeom>
          <a:solidFill>
            <a:srgbClr val="FFFF00">
              <a:alpha val="30000"/>
            </a:srgbClr>
          </a:solidFill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7" name="Oval 6"/>
          <p:cNvSpPr/>
          <p:nvPr/>
        </p:nvSpPr>
        <p:spPr>
          <a:xfrm>
            <a:off x="3899914" y="1116403"/>
            <a:ext cx="613124" cy="611131"/>
          </a:xfrm>
          <a:prstGeom prst="ellipse">
            <a:avLst/>
          </a:prstGeom>
          <a:solidFill>
            <a:srgbClr val="FFFF00">
              <a:alpha val="30000"/>
            </a:srgbClr>
          </a:solidFill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8" name="Oval 7"/>
          <p:cNvSpPr/>
          <p:nvPr/>
        </p:nvSpPr>
        <p:spPr>
          <a:xfrm>
            <a:off x="3950335" y="3421770"/>
            <a:ext cx="613124" cy="611131"/>
          </a:xfrm>
          <a:prstGeom prst="ellipse">
            <a:avLst/>
          </a:prstGeom>
          <a:solidFill>
            <a:srgbClr val="FFFF00">
              <a:alpha val="30000"/>
            </a:srgbClr>
          </a:solidFill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9" name="TextBox 8"/>
          <p:cNvSpPr txBox="1"/>
          <p:nvPr/>
        </p:nvSpPr>
        <p:spPr>
          <a:xfrm>
            <a:off x="267646" y="3721737"/>
            <a:ext cx="2638864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sz="1050" b="1" dirty="0">
                <a:solidFill>
                  <a:srgbClr val="FF0000"/>
                </a:solidFill>
              </a:rPr>
              <a:t>Corporate network hack has no effect!</a:t>
            </a:r>
          </a:p>
          <a:p>
            <a:r>
              <a:rPr lang="en-CA" sz="1050" b="1" dirty="0">
                <a:solidFill>
                  <a:srgbClr val="FF0000"/>
                </a:solidFill>
              </a:rPr>
              <a:t>Refinery safe! No KABOOM!</a:t>
            </a:r>
          </a:p>
        </p:txBody>
      </p:sp>
    </p:spTree>
    <p:extLst>
      <p:ext uri="{BB962C8B-B14F-4D97-AF65-F5344CB8AC3E}">
        <p14:creationId xmlns:p14="http://schemas.microsoft.com/office/powerpoint/2010/main" val="178614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233775" y="501323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 smtClean="0"/>
              <a:t>Devices Used</a:t>
            </a:r>
            <a:endParaRPr b="1"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1"/>
          </p:nvPr>
        </p:nvSpPr>
        <p:spPr>
          <a:xfrm>
            <a:off x="233775" y="1352786"/>
            <a:ext cx="639045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328613">
              <a:buSzPts val="3300"/>
            </a:pPr>
            <a:r>
              <a:rPr lang="en" sz="2700" dirty="0"/>
              <a:t>Toshiba Variable Frequency Drive (VFD)</a:t>
            </a:r>
            <a:endParaRPr sz="2700" dirty="0"/>
          </a:p>
          <a:p>
            <a:pPr indent="-328613">
              <a:buSzPts val="3300"/>
            </a:pPr>
            <a:r>
              <a:rPr lang="en" sz="2700" dirty="0"/>
              <a:t>Autosol Cyptomod</a:t>
            </a:r>
            <a:endParaRPr sz="2700" dirty="0"/>
          </a:p>
          <a:p>
            <a:pPr indent="-328613">
              <a:buSzPts val="3300"/>
            </a:pPr>
            <a:r>
              <a:rPr lang="en" sz="2700" dirty="0"/>
              <a:t>Host computer</a:t>
            </a:r>
          </a:p>
          <a:p>
            <a:pPr indent="-328613">
              <a:buSzPts val="3300"/>
            </a:pPr>
            <a:r>
              <a:rPr lang="en" sz="2700" dirty="0"/>
              <a:t>Communication Manager/Client (ACM)</a:t>
            </a:r>
            <a:endParaRPr sz="2700" dirty="0"/>
          </a:p>
          <a:p>
            <a:pPr indent="-328613">
              <a:buSzPts val="3300"/>
            </a:pPr>
            <a:r>
              <a:rPr lang="en" sz="2700" dirty="0"/>
              <a:t>Schneider Radios 900-Mhz</a:t>
            </a:r>
            <a:endParaRPr sz="2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233777" y="454018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/>
              <a:t>VFD (</a:t>
            </a:r>
            <a:r>
              <a:rPr lang="en" b="1" dirty="0" smtClean="0"/>
              <a:t>Variable Frequency Drive) </a:t>
            </a:r>
            <a:endParaRPr b="1" dirty="0"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777" y="1133650"/>
            <a:ext cx="6489141" cy="37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3777" y="122716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>
                <a:solidFill>
                  <a:srgbClr val="FFFF00"/>
                </a:solidFill>
              </a:rPr>
              <a:t>Speaks Modbus!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210417" y="282351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 smtClean="0"/>
              <a:t>CryptoMod</a:t>
            </a:r>
            <a:endParaRPr b="1" dirty="0"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l="36498" t="15372" r="19356" b="11645"/>
          <a:stretch/>
        </p:blipFill>
        <p:spPr>
          <a:xfrm>
            <a:off x="3405642" y="1166478"/>
            <a:ext cx="3218583" cy="311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 rotWithShape="1">
          <a:blip r:embed="rId4">
            <a:alphaModFix/>
          </a:blip>
          <a:srcRect t="20820"/>
          <a:stretch/>
        </p:blipFill>
        <p:spPr>
          <a:xfrm>
            <a:off x="218190" y="1158685"/>
            <a:ext cx="2940645" cy="31782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90107" y="1357377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solidFill>
                  <a:srgbClr val="FFFF00"/>
                </a:solidFill>
              </a:rPr>
              <a:t>Power Supply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197426" y="503920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/>
              <a:t>J SERIES </a:t>
            </a:r>
            <a:r>
              <a:rPr lang="en" b="1" dirty="0" smtClean="0"/>
              <a:t>Schneider Radio</a:t>
            </a:r>
            <a:endParaRPr b="1" dirty="0"/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269" y="1255563"/>
            <a:ext cx="5870864" cy="30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137659" y="258078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 smtClean="0"/>
              <a:t>ACM</a:t>
            </a:r>
            <a:br>
              <a:rPr lang="en" b="1" dirty="0" smtClean="0"/>
            </a:br>
            <a:r>
              <a:rPr lang="en" sz="2800" b="1" dirty="0" smtClean="0"/>
              <a:t>(AutoSol </a:t>
            </a:r>
            <a:r>
              <a:rPr lang="en" sz="2800" b="1" dirty="0"/>
              <a:t>Communication Manager)</a:t>
            </a:r>
            <a:endParaRPr sz="2800" b="1"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1798425" y="2284575"/>
            <a:ext cx="79245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84" y="1395992"/>
            <a:ext cx="4220207" cy="31325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479053" y="1583028"/>
            <a:ext cx="237894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FF0000"/>
                </a:solidFill>
              </a:rPr>
              <a:t>Setup:</a:t>
            </a:r>
          </a:p>
          <a:p>
            <a:r>
              <a:rPr lang="en-CA" sz="1500" b="1" dirty="0">
                <a:solidFill>
                  <a:srgbClr val="FFFF00"/>
                </a:solidFill>
              </a:rPr>
              <a:t>Devices</a:t>
            </a:r>
          </a:p>
          <a:p>
            <a:r>
              <a:rPr lang="en-CA" sz="1500" b="1" dirty="0">
                <a:solidFill>
                  <a:srgbClr val="FFFF00"/>
                </a:solidFill>
              </a:rPr>
              <a:t>PKI Keys</a:t>
            </a:r>
          </a:p>
          <a:p>
            <a:r>
              <a:rPr lang="en-CA" sz="1500" b="1" dirty="0">
                <a:solidFill>
                  <a:srgbClr val="FFFF00"/>
                </a:solidFill>
              </a:rPr>
              <a:t>Passwords</a:t>
            </a:r>
          </a:p>
          <a:p>
            <a:r>
              <a:rPr lang="en-CA" sz="1500" b="1" dirty="0">
                <a:solidFill>
                  <a:srgbClr val="FFFF00"/>
                </a:solidFill>
              </a:rPr>
              <a:t>Check Communication</a:t>
            </a:r>
          </a:p>
          <a:p>
            <a:r>
              <a:rPr lang="en-CA" sz="1500" b="1" dirty="0">
                <a:solidFill>
                  <a:srgbClr val="FFFF00"/>
                </a:solidFill>
              </a:rPr>
              <a:t>Input Commands</a:t>
            </a:r>
          </a:p>
          <a:p>
            <a:r>
              <a:rPr lang="en-CA" sz="1500" b="1" dirty="0">
                <a:solidFill>
                  <a:srgbClr val="FFFF00"/>
                </a:solidFill>
              </a:rPr>
              <a:t>Logging Function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233775" y="740624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 smtClean="0"/>
              <a:t>Network Topology</a:t>
            </a:r>
            <a:endParaRPr b="1" dirty="0"/>
          </a:p>
        </p:txBody>
      </p:sp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775" y="1232494"/>
            <a:ext cx="6390450" cy="3050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60" y="431183"/>
            <a:ext cx="6390450" cy="429525"/>
          </a:xfrm>
        </p:spPr>
        <p:txBody>
          <a:bodyPr/>
          <a:lstStyle/>
          <a:p>
            <a:pPr algn="l"/>
            <a:r>
              <a:rPr lang="en-CA" sz="3300" b="1" dirty="0"/>
              <a:t>ISA Show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7175" r="15682"/>
          <a:stretch/>
        </p:blipFill>
        <p:spPr>
          <a:xfrm rot="10800000">
            <a:off x="561108" y="1320507"/>
            <a:ext cx="5766956" cy="29237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410420" y="447144"/>
            <a:ext cx="3195225" cy="42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sz="2400" b="1" dirty="0"/>
              <a:t>Topics</a:t>
            </a:r>
            <a:endParaRPr sz="2400" b="1" dirty="0"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815970" y="1333566"/>
            <a:ext cx="5288404" cy="3259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" sz="3000" dirty="0"/>
              <a:t>Industrial Control Systems</a:t>
            </a:r>
            <a:endParaRPr sz="3000" dirty="0"/>
          </a:p>
          <a:p>
            <a:pPr>
              <a:buFont typeface="Wingdings" panose="05000000000000000000" pitchFamily="2" charset="2"/>
              <a:buChar char="ü"/>
            </a:pPr>
            <a:r>
              <a:rPr lang="en" sz="3000" dirty="0"/>
              <a:t>Need For Security</a:t>
            </a:r>
            <a:endParaRPr sz="3000" dirty="0"/>
          </a:p>
          <a:p>
            <a:pPr>
              <a:buFont typeface="Wingdings" panose="05000000000000000000" pitchFamily="2" charset="2"/>
              <a:buChar char="ü"/>
            </a:pPr>
            <a:r>
              <a:rPr lang="en" sz="3000" dirty="0"/>
              <a:t>Devices Used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" sz="3000" dirty="0"/>
              <a:t>Network Topology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" sz="3000" dirty="0"/>
              <a:t>Demonstration</a:t>
            </a:r>
            <a:endParaRPr sz="3000" dirty="0"/>
          </a:p>
          <a:p>
            <a:pPr>
              <a:buFont typeface="Wingdings" panose="05000000000000000000" pitchFamily="2" charset="2"/>
              <a:buChar char="ü"/>
            </a:pPr>
            <a:r>
              <a:rPr lang="en" sz="3000" dirty="0"/>
              <a:t>Q&amp;A</a:t>
            </a:r>
            <a:endParaRPr sz="3000" dirty="0"/>
          </a:p>
          <a:p>
            <a:pPr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09" y="410401"/>
            <a:ext cx="6390450" cy="535172"/>
          </a:xfrm>
        </p:spPr>
        <p:txBody>
          <a:bodyPr/>
          <a:lstStyle/>
          <a:p>
            <a:pPr algn="l"/>
            <a:r>
              <a:rPr lang="en-CA" sz="3300" b="1" dirty="0"/>
              <a:t>ISA Show 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20"/>
          <a:stretch/>
        </p:blipFill>
        <p:spPr>
          <a:xfrm>
            <a:off x="436439" y="1348546"/>
            <a:ext cx="6148820" cy="23610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1686" y="4112528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rgbClr val="FFFF00"/>
                </a:solidFill>
              </a:rPr>
              <a:t>Who owns the Coke?</a:t>
            </a:r>
            <a:endParaRPr lang="en-CA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9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09" y="774083"/>
            <a:ext cx="6390450" cy="429525"/>
          </a:xfrm>
        </p:spPr>
        <p:txBody>
          <a:bodyPr/>
          <a:lstStyle/>
          <a:p>
            <a:pPr algn="l"/>
            <a:r>
              <a:rPr lang="en-CA" sz="3300" b="1" dirty="0"/>
              <a:t>ISA Show (3)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r="36015"/>
          <a:stretch/>
        </p:blipFill>
        <p:spPr>
          <a:xfrm>
            <a:off x="194809" y="2043058"/>
            <a:ext cx="3077424" cy="2763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71"/>
          <a:stretch/>
        </p:blipFill>
        <p:spPr>
          <a:xfrm rot="5400000">
            <a:off x="2798928" y="1020712"/>
            <a:ext cx="4535081" cy="30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3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295688" y="1194955"/>
            <a:ext cx="6390450" cy="233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4800" b="1" i="1" dirty="0" smtClean="0"/>
              <a:t>Demo</a:t>
            </a:r>
            <a:br>
              <a:rPr lang="en" sz="4800" b="1" i="1" dirty="0" smtClean="0"/>
            </a:br>
            <a:r>
              <a:rPr lang="en" sz="4800" b="1" i="1" dirty="0" smtClean="0"/>
              <a:t>and</a:t>
            </a:r>
            <a:br>
              <a:rPr lang="en" sz="4800" b="1" i="1" dirty="0" smtClean="0"/>
            </a:br>
            <a:r>
              <a:rPr lang="en" sz="4800" b="1" i="1" dirty="0" smtClean="0"/>
              <a:t>Q&amp;A</a:t>
            </a:r>
            <a:endParaRPr sz="4800" b="1" i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775" y="268380"/>
            <a:ext cx="6390450" cy="572700"/>
          </a:xfrm>
        </p:spPr>
        <p:txBody>
          <a:bodyPr/>
          <a:lstStyle/>
          <a:p>
            <a:r>
              <a:rPr lang="en-CA" sz="3200" b="1" dirty="0" smtClean="0"/>
              <a:t>Conclusions</a:t>
            </a:r>
            <a:endParaRPr lang="en-CA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775" y="935182"/>
            <a:ext cx="6390450" cy="3633693"/>
          </a:xfrm>
        </p:spPr>
        <p:txBody>
          <a:bodyPr/>
          <a:lstStyle/>
          <a:p>
            <a:pPr marL="600075" indent="-514350">
              <a:buFont typeface="+mj-lt"/>
              <a:buAutoNum type="arabicPeriod"/>
            </a:pPr>
            <a:r>
              <a:rPr lang="en-CA" sz="2800" dirty="0" smtClean="0"/>
              <a:t>Good experience</a:t>
            </a:r>
          </a:p>
          <a:p>
            <a:pPr marL="600075" indent="-514350">
              <a:buFont typeface="+mj-lt"/>
              <a:buAutoNum type="arabicPeriod"/>
            </a:pPr>
            <a:r>
              <a:rPr lang="en-CA" sz="2800" dirty="0" smtClean="0"/>
              <a:t>Exposure ICS</a:t>
            </a:r>
          </a:p>
          <a:p>
            <a:pPr marL="600075" indent="-514350">
              <a:buFont typeface="+mj-lt"/>
              <a:buAutoNum type="arabicPeriod"/>
            </a:pPr>
            <a:r>
              <a:rPr lang="en-CA" sz="2800" dirty="0" smtClean="0"/>
              <a:t>Setup of </a:t>
            </a:r>
            <a:r>
              <a:rPr lang="en-CA" sz="2800" dirty="0" err="1" smtClean="0"/>
              <a:t>CryptoMod</a:t>
            </a:r>
            <a:endParaRPr lang="en-CA" sz="2800" dirty="0" smtClean="0"/>
          </a:p>
          <a:p>
            <a:pPr marL="600075" indent="-514350">
              <a:buFont typeface="+mj-lt"/>
              <a:buAutoNum type="arabicPeriod"/>
            </a:pPr>
            <a:r>
              <a:rPr lang="en-CA" sz="2800" dirty="0" smtClean="0"/>
              <a:t>Application of Encryption</a:t>
            </a:r>
          </a:p>
          <a:p>
            <a:pPr marL="600075" indent="-514350">
              <a:buFont typeface="+mj-lt"/>
              <a:buAutoNum type="arabicPeriod"/>
            </a:pPr>
            <a:r>
              <a:rPr lang="en-CA" sz="2800" dirty="0" smtClean="0"/>
              <a:t>Trade show experience</a:t>
            </a:r>
          </a:p>
          <a:p>
            <a:pPr marL="600075" indent="-514350">
              <a:buFont typeface="+mj-lt"/>
              <a:buAutoNum type="arabicPeriod"/>
            </a:pPr>
            <a:r>
              <a:rPr lang="en-CA" sz="2800" dirty="0" smtClean="0"/>
              <a:t>People networking</a:t>
            </a:r>
          </a:p>
          <a:p>
            <a:pPr marL="600075" indent="-514350">
              <a:buFont typeface="+mj-lt"/>
              <a:buAutoNum type="arabicPeriod"/>
            </a:pPr>
            <a:r>
              <a:rPr lang="en-CA" sz="2800" smtClean="0"/>
              <a:t>Saw conference </a:t>
            </a:r>
            <a:r>
              <a:rPr lang="en-CA" sz="2800" dirty="0" smtClean="0"/>
              <a:t>presentations</a:t>
            </a:r>
            <a:endParaRPr lang="en-CA" sz="2800" dirty="0"/>
          </a:p>
          <a:p>
            <a:pPr marL="600075" indent="-514350">
              <a:buFont typeface="+mj-lt"/>
              <a:buAutoNum type="arabicPeriod"/>
            </a:pPr>
            <a:r>
              <a:rPr lang="en-CA" sz="2800" dirty="0" smtClean="0"/>
              <a:t>Instrument Tech program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924896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236111" y="1634018"/>
            <a:ext cx="6390450" cy="95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5400" b="1" dirty="0">
                <a:effectLst>
                  <a:reflection stA="50000" endA="300" endPos="95000" dist="139700" dir="5400000" sy="-100000" algn="bl" rotWithShape="0"/>
                </a:effectLst>
              </a:rPr>
              <a:t>The End</a:t>
            </a:r>
            <a:endParaRPr sz="5400" b="1" dirty="0">
              <a:effectLst>
                <a:reflection stA="50000" endA="300" endPos="95000" dist="1397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171431" y="805256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/>
              <a:t>ICS </a:t>
            </a:r>
            <a:r>
              <a:rPr lang="en" b="1" dirty="0" smtClean="0"/>
              <a:t>Sample Network</a:t>
            </a:r>
            <a:endParaRPr b="1" dirty="0"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776" y="1406232"/>
            <a:ext cx="6390450" cy="2865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2938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3190238" y="2420944"/>
            <a:ext cx="670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171450">
              <a:buNone/>
            </a:pP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l="1187" t="4458" r="6514" b="3421"/>
          <a:stretch/>
        </p:blipFill>
        <p:spPr>
          <a:xfrm>
            <a:off x="506560" y="736456"/>
            <a:ext cx="6016337" cy="3616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42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33775" y="457160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 smtClean="0"/>
              <a:t>Project Synopsis</a:t>
            </a:r>
            <a:endParaRPr b="1" dirty="0"/>
          </a:p>
        </p:txBody>
      </p:sp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>
            <a:off x="438593" y="1507294"/>
            <a:ext cx="6185632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3429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" sz="2400" dirty="0"/>
              <a:t>Encryption to secure industrial SCADA</a:t>
            </a:r>
          </a:p>
          <a:p>
            <a:pPr indent="-3429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" sz="2400" dirty="0"/>
              <a:t>Used Autosol’s Cryptomod</a:t>
            </a:r>
          </a:p>
          <a:p>
            <a:pPr indent="-3429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" sz="2400" dirty="0"/>
              <a:t>RSA 2048 bit and AES 256 PKI</a:t>
            </a:r>
          </a:p>
          <a:p>
            <a:pPr indent="-3429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" sz="2400" dirty="0"/>
              <a:t>TLS and OpenSSL tunnels</a:t>
            </a:r>
          </a:p>
          <a:p>
            <a:pPr indent="-3429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" sz="2400" b="1" dirty="0">
                <a:solidFill>
                  <a:srgbClr val="FFFF00"/>
                </a:solidFill>
              </a:rPr>
              <a:t>FIPS 140-2 </a:t>
            </a:r>
            <a:r>
              <a:rPr lang="en" sz="2400" b="1" dirty="0" smtClean="0">
                <a:solidFill>
                  <a:srgbClr val="FFFF00"/>
                </a:solidFill>
              </a:rPr>
              <a:t>Compliant</a:t>
            </a:r>
            <a:endParaRPr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109084" y="307829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/>
              <a:t>SCADA</a:t>
            </a:r>
            <a:endParaRPr b="1" dirty="0"/>
          </a:p>
        </p:txBody>
      </p:sp>
      <p:pic>
        <p:nvPicPr>
          <p:cNvPr id="186" name="Google Shape;186;p26" descr="Image result for scada network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63" y="1034794"/>
            <a:ext cx="6238371" cy="368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83194" y="553659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/>
              <a:t>OSI </a:t>
            </a:r>
            <a:r>
              <a:rPr lang="en" b="1" dirty="0" smtClean="0"/>
              <a:t>layers vs ICS Modbus</a:t>
            </a:r>
            <a:endParaRPr b="1" dirty="0"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713" y="1484400"/>
            <a:ext cx="2909231" cy="286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9007" y="1484400"/>
            <a:ext cx="2958175" cy="286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233775" y="875395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 smtClean="0"/>
              <a:t>Industrial Control Systems</a:t>
            </a:r>
            <a:endParaRPr b="1" dirty="0"/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1"/>
          </p:nvPr>
        </p:nvSpPr>
        <p:spPr>
          <a:xfrm>
            <a:off x="233775" y="1406231"/>
            <a:ext cx="6390450" cy="27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50" dirty="0"/>
              <a:t>Used to operate / automate industrial processes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50" dirty="0"/>
              <a:t>Functions differently then IT – different protocols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50" dirty="0"/>
              <a:t>Manufacturing, transportation, energy, and water treatment industries.</a:t>
            </a:r>
            <a:endParaRPr sz="2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233775" y="805256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sz="2100" b="1" dirty="0"/>
              <a:t>ICS Technologies</a:t>
            </a:r>
            <a:endParaRPr sz="2100" b="1" dirty="0"/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105208" y="1390645"/>
            <a:ext cx="6647584" cy="276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295275">
              <a:spcBef>
                <a:spcPts val="450"/>
              </a:spcBef>
              <a:spcAft>
                <a:spcPts val="450"/>
              </a:spcAft>
              <a:buSzPts val="2600"/>
            </a:pPr>
            <a:r>
              <a:rPr lang="en" sz="2400" dirty="0"/>
              <a:t>Supervisory control and data acquisition (SCADA)</a:t>
            </a:r>
            <a:endParaRPr sz="2400" dirty="0"/>
          </a:p>
          <a:p>
            <a:pPr indent="-295275">
              <a:spcBef>
                <a:spcPts val="450"/>
              </a:spcBef>
              <a:spcAft>
                <a:spcPts val="450"/>
              </a:spcAft>
              <a:buSzPts val="2600"/>
            </a:pPr>
            <a:r>
              <a:rPr lang="en" sz="2400" dirty="0"/>
              <a:t>Distributed control systems (DCS), </a:t>
            </a:r>
            <a:endParaRPr sz="2400" dirty="0"/>
          </a:p>
          <a:p>
            <a:pPr indent="-295275">
              <a:spcBef>
                <a:spcPts val="450"/>
              </a:spcBef>
              <a:spcAft>
                <a:spcPts val="450"/>
              </a:spcAft>
              <a:buSzPts val="2600"/>
            </a:pPr>
            <a:r>
              <a:rPr lang="en" sz="2400" dirty="0"/>
              <a:t>Industrial automation and control systems (IACS)</a:t>
            </a:r>
            <a:endParaRPr sz="2400" dirty="0"/>
          </a:p>
          <a:p>
            <a:pPr indent="-295275">
              <a:spcBef>
                <a:spcPts val="450"/>
              </a:spcBef>
              <a:spcAft>
                <a:spcPts val="450"/>
              </a:spcAft>
              <a:buSzPts val="2600"/>
            </a:pPr>
            <a:r>
              <a:rPr lang="en" sz="2400" dirty="0"/>
              <a:t>Programmable logic controllers (PLCs)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233775" y="797463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b="1" dirty="0"/>
              <a:t>ICS </a:t>
            </a:r>
            <a:r>
              <a:rPr lang="en" b="1" dirty="0" smtClean="0"/>
              <a:t>Technologies</a:t>
            </a:r>
            <a:endParaRPr b="1" dirty="0"/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233775" y="1382852"/>
            <a:ext cx="6390450" cy="284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295275">
              <a:spcBef>
                <a:spcPts val="450"/>
              </a:spcBef>
              <a:spcAft>
                <a:spcPts val="450"/>
              </a:spcAft>
              <a:buSzPts val="2600"/>
            </a:pPr>
            <a:r>
              <a:rPr lang="en" sz="2700" dirty="0"/>
              <a:t>Programmable automation controllers (PACs)</a:t>
            </a:r>
            <a:endParaRPr sz="2700" dirty="0"/>
          </a:p>
          <a:p>
            <a:pPr indent="-295275">
              <a:spcBef>
                <a:spcPts val="450"/>
              </a:spcBef>
              <a:spcAft>
                <a:spcPts val="450"/>
              </a:spcAft>
              <a:buSzPts val="2600"/>
            </a:pPr>
            <a:r>
              <a:rPr lang="en" sz="2700" dirty="0"/>
              <a:t>Remote terminal units (RTUs)</a:t>
            </a:r>
            <a:endParaRPr sz="2700" dirty="0"/>
          </a:p>
          <a:p>
            <a:pPr indent="-295275">
              <a:spcBef>
                <a:spcPts val="450"/>
              </a:spcBef>
              <a:spcAft>
                <a:spcPts val="450"/>
              </a:spcAft>
              <a:buSzPts val="2600"/>
            </a:pPr>
            <a:r>
              <a:rPr lang="en" sz="2700" dirty="0"/>
              <a:t>Intelligent electronic devices (IEDs) </a:t>
            </a:r>
            <a:endParaRPr sz="2700" dirty="0"/>
          </a:p>
          <a:p>
            <a:pPr indent="-295275">
              <a:spcBef>
                <a:spcPts val="450"/>
              </a:spcBef>
              <a:spcAft>
                <a:spcPts val="450"/>
              </a:spcAft>
              <a:buSzPts val="2600"/>
            </a:pPr>
            <a:r>
              <a:rPr lang="en" sz="2700" dirty="0"/>
              <a:t>Sensors</a:t>
            </a:r>
            <a:endParaRPr sz="2700" dirty="0"/>
          </a:p>
        </p:txBody>
      </p:sp>
    </p:spTree>
    <p:extLst>
      <p:ext uri="{BB962C8B-B14F-4D97-AF65-F5344CB8AC3E}">
        <p14:creationId xmlns:p14="http://schemas.microsoft.com/office/powerpoint/2010/main" val="2710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0" y="208112"/>
            <a:ext cx="6858000" cy="84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" sz="2800" b="1" dirty="0" smtClean="0"/>
              <a:t>Purdue Enterprise Reference Architecture</a:t>
            </a:r>
            <a:endParaRPr sz="2800" b="1" dirty="0"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1" y="1187698"/>
            <a:ext cx="6770745" cy="359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5530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266</Words>
  <Application>Microsoft Office PowerPoint</Application>
  <PresentationFormat>Custom</PresentationFormat>
  <Paragraphs>75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Wingdings</vt:lpstr>
      <vt:lpstr>Century Gothic</vt:lpstr>
      <vt:lpstr>Vapor Trail</vt:lpstr>
      <vt:lpstr>ISS Capstone Project ICS Security</vt:lpstr>
      <vt:lpstr>Topics</vt:lpstr>
      <vt:lpstr>Project Synopsis</vt:lpstr>
      <vt:lpstr>SCADA</vt:lpstr>
      <vt:lpstr>OSI layers vs ICS Modbus</vt:lpstr>
      <vt:lpstr>Industrial Control Systems</vt:lpstr>
      <vt:lpstr>ICS Technologies</vt:lpstr>
      <vt:lpstr>ICS Technologies</vt:lpstr>
      <vt:lpstr>Purdue Enterprise Reference Architecture</vt:lpstr>
      <vt:lpstr>Need for Security in SCADA over Modbus </vt:lpstr>
      <vt:lpstr>Prevent Attacks!</vt:lpstr>
      <vt:lpstr>Network Isolation in ICS One Way Devices</vt:lpstr>
      <vt:lpstr>Devices Used</vt:lpstr>
      <vt:lpstr>VFD (Variable Frequency Drive) </vt:lpstr>
      <vt:lpstr>CryptoMod</vt:lpstr>
      <vt:lpstr>J SERIES Schneider Radio</vt:lpstr>
      <vt:lpstr>ACM (AutoSol Communication Manager)</vt:lpstr>
      <vt:lpstr>Network Topology</vt:lpstr>
      <vt:lpstr>ISA Show</vt:lpstr>
      <vt:lpstr>ISA Show (2)</vt:lpstr>
      <vt:lpstr>ISA Show (3)</vt:lpstr>
      <vt:lpstr>Demo and Q&amp;A</vt:lpstr>
      <vt:lpstr>Conclusions</vt:lpstr>
      <vt:lpstr>The End</vt:lpstr>
      <vt:lpstr>ICS Sample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ISS CAPSTONE ICS SECURITY</dc:title>
  <dc:creator>Mike Carlson</dc:creator>
  <cp:lastModifiedBy>Mike Carlson</cp:lastModifiedBy>
  <cp:revision>22</cp:revision>
  <dcterms:modified xsi:type="dcterms:W3CDTF">2019-04-18T19:41:41Z</dcterms:modified>
</cp:coreProperties>
</file>